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70" r:id="rId8"/>
    <p:sldId id="260" r:id="rId9"/>
    <p:sldId id="261" r:id="rId10"/>
    <p:sldId id="262" r:id="rId11"/>
    <p:sldId id="269" r:id="rId12"/>
    <p:sldId id="271" r:id="rId13"/>
    <p:sldId id="265" r:id="rId14"/>
    <p:sldId id="272" r:id="rId15"/>
    <p:sldId id="273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5F76F-7F6F-45A0-8349-4DEF5B268B94}" v="5" dt="2023-09-27T17:32:56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18-10-2023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1/module1.1.html#problem-1.1.2-5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actice-problems/f23/problems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Tanim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*Problems 2-4 reference the function definition below.*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partial_bubble</a:t>
            </a:r>
            <a:r>
              <a:rPr lang="en-US" dirty="0"/>
              <a:t>(L):</a:t>
            </a:r>
          </a:p>
          <a:p>
            <a:pPr marL="0" indent="0">
              <a:buNone/>
            </a:pPr>
            <a:r>
              <a:rPr lang="en-US" dirty="0"/>
              <a:t>	if L[0] &gt; L[1]:</a:t>
            </a:r>
          </a:p>
          <a:p>
            <a:pPr marL="0" indent="0">
              <a:buNone/>
            </a:pPr>
            <a:r>
              <a:rPr lang="en-US" dirty="0"/>
              <a:t>		t = L[0]</a:t>
            </a:r>
          </a:p>
          <a:p>
            <a:pPr marL="0" indent="0">
              <a:buNone/>
            </a:pPr>
            <a:r>
              <a:rPr lang="en-US" dirty="0"/>
              <a:t>		L[0] = L[1]</a:t>
            </a:r>
          </a:p>
          <a:p>
            <a:pPr marL="0" indent="0">
              <a:buNone/>
            </a:pPr>
            <a:r>
              <a:rPr lang="en-US" dirty="0"/>
              <a:t>		L[1] = t</a:t>
            </a:r>
          </a:p>
          <a:p>
            <a:pPr marL="0" indent="0">
              <a:buNone/>
            </a:pPr>
            <a:r>
              <a:rPr lang="en-US" dirty="0"/>
              <a:t>	print(L)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([4, 3, 5])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[3, 4, 5]</a:t>
            </a:r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2120"/>
          </a:xfrm>
        </p:spPr>
        <p:txBody>
          <a:bodyPr>
            <a:normAutofit/>
          </a:bodyPr>
          <a:lstStyle/>
          <a:p>
            <a:r>
              <a:rPr lang="en-IN" sz="3600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2120"/>
            <a:ext cx="10712570" cy="602510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*Problems 2-4 reference the function definition below.*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partial_bubble</a:t>
            </a:r>
            <a:r>
              <a:rPr lang="en-US" dirty="0"/>
              <a:t>(L):</a:t>
            </a:r>
          </a:p>
          <a:p>
            <a:pPr marL="0" indent="0">
              <a:buNone/>
            </a:pPr>
            <a:r>
              <a:rPr lang="en-US" dirty="0"/>
              <a:t>	if L[0] &gt; L[1]:</a:t>
            </a:r>
          </a:p>
          <a:p>
            <a:pPr marL="0" indent="0">
              <a:buNone/>
            </a:pPr>
            <a:r>
              <a:rPr lang="en-US" dirty="0"/>
              <a:t>		t = L[0]</a:t>
            </a:r>
          </a:p>
          <a:p>
            <a:pPr marL="0" indent="0">
              <a:buNone/>
            </a:pPr>
            <a:r>
              <a:rPr lang="en-US" dirty="0"/>
              <a:t>		L[0] = L[1]</a:t>
            </a:r>
          </a:p>
          <a:p>
            <a:pPr marL="0" indent="0">
              <a:buNone/>
            </a:pPr>
            <a:r>
              <a:rPr lang="en-US" dirty="0"/>
              <a:t>		L[1] = t</a:t>
            </a:r>
          </a:p>
          <a:p>
            <a:pPr marL="0" indent="0">
              <a:buNone/>
            </a:pPr>
            <a:r>
              <a:rPr lang="en-US" dirty="0"/>
              <a:t>	print(L)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dirty="0"/>
              <a:t>Modify Line 2 of the `</a:t>
            </a:r>
            <a:r>
              <a:rPr lang="en-US" dirty="0" err="1"/>
              <a:t>partial_bubble</a:t>
            </a:r>
            <a:r>
              <a:rPr lang="en-US" dirty="0"/>
              <a:t>` function so that the following program: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([6, 7, 8])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([10, 4, 3])</a:t>
            </a:r>
          </a:p>
          <a:p>
            <a:pPr marL="0" indent="0">
              <a:buNone/>
            </a:pPr>
            <a:r>
              <a:rPr lang="en-IN" dirty="0"/>
              <a:t>produces this output:</a:t>
            </a:r>
          </a:p>
          <a:p>
            <a:pPr marL="0" indent="0">
              <a:buNone/>
            </a:pPr>
            <a:r>
              <a:rPr lang="en-IN" dirty="0"/>
              <a:t>[7, 6, 8]</a:t>
            </a:r>
          </a:p>
          <a:p>
            <a:pPr marL="0" indent="0">
              <a:buNone/>
            </a:pPr>
            <a:r>
              <a:rPr lang="en-IN" dirty="0"/>
              <a:t>[10, 4, 3]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L[0] &lt; L[1]: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2120"/>
          </a:xfrm>
        </p:spPr>
        <p:txBody>
          <a:bodyPr>
            <a:normAutofit/>
          </a:bodyPr>
          <a:lstStyle/>
          <a:p>
            <a:r>
              <a:rPr lang="en-IN" sz="3600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2120"/>
            <a:ext cx="6332621" cy="60251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*Problems 2-4 reference the function definition below.*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partial_bubble</a:t>
            </a:r>
            <a:r>
              <a:rPr lang="en-US" dirty="0"/>
              <a:t>(L):</a:t>
            </a:r>
          </a:p>
          <a:p>
            <a:pPr marL="0" indent="0">
              <a:buNone/>
            </a:pPr>
            <a:r>
              <a:rPr lang="en-US" dirty="0"/>
              <a:t>	if L[0] &gt; L[1]:</a:t>
            </a:r>
          </a:p>
          <a:p>
            <a:pPr marL="0" indent="0">
              <a:buNone/>
            </a:pPr>
            <a:r>
              <a:rPr lang="en-US" dirty="0"/>
              <a:t>		t = L[0]</a:t>
            </a:r>
          </a:p>
          <a:p>
            <a:pPr marL="0" indent="0">
              <a:buNone/>
            </a:pPr>
            <a:r>
              <a:rPr lang="en-US" dirty="0"/>
              <a:t>		L[0] = L[1]</a:t>
            </a:r>
          </a:p>
          <a:p>
            <a:pPr marL="0" indent="0">
              <a:buNone/>
            </a:pPr>
            <a:r>
              <a:rPr lang="en-US" dirty="0"/>
              <a:t>		L[1] = t</a:t>
            </a:r>
          </a:p>
          <a:p>
            <a:pPr marL="0" indent="0">
              <a:buNone/>
            </a:pPr>
            <a:r>
              <a:rPr lang="en-US" dirty="0"/>
              <a:t>	print(L)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dirty="0"/>
              <a:t>Modify the `</a:t>
            </a:r>
            <a:r>
              <a:rPr lang="en-US" dirty="0" err="1"/>
              <a:t>partial_bubble</a:t>
            </a:r>
            <a:r>
              <a:rPr lang="en-US" dirty="0"/>
              <a:t>` function so that the following program: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([6, 7, 8])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([10, 4, 3])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([10, 9, 6, 5])</a:t>
            </a:r>
          </a:p>
          <a:p>
            <a:pPr marL="0" indent="0">
              <a:buNone/>
            </a:pPr>
            <a:r>
              <a:rPr lang="en-IN" dirty="0"/>
              <a:t>produces this output:</a:t>
            </a:r>
          </a:p>
          <a:p>
            <a:pPr marL="0" indent="0">
              <a:buNone/>
            </a:pPr>
            <a:r>
              <a:rPr lang="en-IN" dirty="0"/>
              <a:t>[6, 7, 8]</a:t>
            </a:r>
          </a:p>
          <a:p>
            <a:pPr marL="0" indent="0">
              <a:buNone/>
            </a:pPr>
            <a:r>
              <a:rPr lang="en-IN" dirty="0"/>
              <a:t>[10, 3, 4]</a:t>
            </a:r>
          </a:p>
          <a:p>
            <a:pPr marL="0" indent="0">
              <a:buNone/>
            </a:pPr>
            <a:r>
              <a:rPr lang="en-IN" dirty="0"/>
              <a:t>[10, 9, 5, 6]</a:t>
            </a:r>
          </a:p>
          <a:p>
            <a:pPr marL="0" indent="0">
              <a:buNone/>
            </a:pPr>
            <a:r>
              <a:rPr lang="en-US" dirty="0"/>
              <a:t>*Do not use* `if L == [6, 7, 8]:` *or similar to "hard code" a solution.*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BCC0F3-1BCB-3D46-9412-1844AC38B9C1}"/>
              </a:ext>
            </a:extLst>
          </p:cNvPr>
          <p:cNvSpPr txBox="1"/>
          <p:nvPr/>
        </p:nvSpPr>
        <p:spPr>
          <a:xfrm>
            <a:off x="7626016" y="1614238"/>
            <a:ext cx="38019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partial_bubble</a:t>
            </a:r>
            <a:r>
              <a:rPr lang="en-US" dirty="0">
                <a:solidFill>
                  <a:schemeClr val="accent1"/>
                </a:solidFill>
              </a:rPr>
              <a:t>(L):    </a:t>
            </a:r>
          </a:p>
          <a:p>
            <a:r>
              <a:rPr lang="en-US" dirty="0">
                <a:solidFill>
                  <a:schemeClr val="accent1"/>
                </a:solidFill>
              </a:rPr>
              <a:t>	if L[-2] &gt; L[-1]: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t = L[-1]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L[-1] = L[-2]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L[-2] = t    </a:t>
            </a:r>
          </a:p>
          <a:p>
            <a:r>
              <a:rPr lang="en-US" dirty="0">
                <a:solidFill>
                  <a:schemeClr val="accent1"/>
                </a:solidFill>
              </a:rPr>
              <a:t>	print(L)</a:t>
            </a:r>
          </a:p>
          <a:p>
            <a:r>
              <a:rPr lang="en-US" dirty="0">
                <a:solidFill>
                  <a:schemeClr val="accent1"/>
                </a:solidFill>
              </a:rPr>
              <a:t>(or similar)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94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1.1 and 1.0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85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Lists: </a:t>
            </a:r>
            <a:r>
              <a:rPr lang="en-US" dirty="0">
                <a:latin typeface="inherit"/>
              </a:rPr>
              <a:t>ordered collections of items in Python</a:t>
            </a:r>
          </a:p>
          <a:p>
            <a:pPr lvl="1" fontAlgn="base"/>
            <a:r>
              <a:rPr lang="en-US" dirty="0">
                <a:latin typeface="inherit"/>
              </a:rPr>
              <a:t>Defined using square brackets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 = [1,5,8,3]</a:t>
            </a:r>
          </a:p>
          <a:p>
            <a:pPr lvl="1" fontAlgn="base"/>
            <a:r>
              <a:rPr lang="en-US" dirty="0">
                <a:latin typeface="inherit"/>
              </a:rPr>
              <a:t>Can contain elements of different data types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Indexing a List</a:t>
            </a:r>
          </a:p>
          <a:p>
            <a:pPr lvl="1" fontAlgn="base"/>
            <a:r>
              <a:rPr lang="en-US" dirty="0">
                <a:latin typeface="inherit"/>
              </a:rPr>
              <a:t>Each element in list assigned a unique index, starting with 0</a:t>
            </a:r>
          </a:p>
          <a:p>
            <a:pPr lvl="1" fontAlgn="base"/>
            <a:r>
              <a:rPr lang="en-US" dirty="0">
                <a:latin typeface="inherit"/>
              </a:rPr>
              <a:t>Can retrieve an element using index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[1] -&gt; 5</a:t>
            </a:r>
          </a:p>
          <a:p>
            <a:pPr lvl="1" fontAlgn="base"/>
            <a:r>
              <a:rPr lang="en-US" dirty="0">
                <a:latin typeface="inherit"/>
              </a:rPr>
              <a:t>Negative index accesses elements from end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[-2] -&gt; 8</a:t>
            </a: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Using a loop to visit elements of a list</a:t>
            </a:r>
            <a:r>
              <a:rPr lang="en-US" dirty="0">
                <a:latin typeface="inherit"/>
              </a:rPr>
              <a:t>:</a:t>
            </a:r>
          </a:p>
          <a:p>
            <a:pPr lvl="1" fontAlgn="base"/>
            <a:r>
              <a:rPr lang="en-US" dirty="0">
                <a:latin typeface="inherit"/>
              </a:rPr>
              <a:t>Ex: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for </a:t>
            </a:r>
            <a:r>
              <a:rPr lang="en-US" dirty="0" err="1">
                <a:latin typeface="inherit"/>
              </a:rPr>
              <a:t>val</a:t>
            </a:r>
            <a:r>
              <a:rPr lang="en-US" dirty="0">
                <a:latin typeface="inherit"/>
              </a:rPr>
              <a:t> in 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: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   print(</a:t>
            </a:r>
            <a:r>
              <a:rPr lang="en-US" dirty="0" err="1">
                <a:latin typeface="inherit"/>
              </a:rPr>
              <a:t>val</a:t>
            </a:r>
            <a:r>
              <a:rPr lang="en-US" dirty="0">
                <a:latin typeface="inherit"/>
              </a:rPr>
              <a:t>)</a:t>
            </a:r>
          </a:p>
          <a:p>
            <a:pPr marL="914400" lvl="2" indent="0" fontAlgn="base">
              <a:buNone/>
            </a:pPr>
            <a:endParaRPr lang="en-US" dirty="0">
              <a:latin typeface="inherit"/>
            </a:endParaRP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Will print?</a:t>
            </a:r>
            <a:br>
              <a:rPr lang="en-US" dirty="0">
                <a:latin typeface="inherit"/>
              </a:rPr>
            </a:br>
            <a:endParaRPr lang="en-US" dirty="0">
              <a:latin typeface="inherit"/>
            </a:endParaRP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Modifying elements of a list:</a:t>
            </a:r>
            <a:r>
              <a:rPr lang="en-US" dirty="0">
                <a:latin typeface="inherit"/>
              </a:rPr>
              <a:t> </a:t>
            </a:r>
          </a:p>
          <a:p>
            <a:pPr lvl="1" fontAlgn="base"/>
            <a:r>
              <a:rPr lang="en-US" dirty="0">
                <a:latin typeface="inherit"/>
              </a:rPr>
              <a:t>Use index to access and modify elements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[2]=“eight”</a:t>
            </a: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1.1 and 1.0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85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&lt;list&gt;.append(&lt;element&gt;): </a:t>
            </a:r>
            <a:r>
              <a:rPr lang="en-US" dirty="0">
                <a:latin typeface="inherit"/>
              </a:rPr>
              <a:t>adds an element to the end of the list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 = [1,5,8,3]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list_int.append</a:t>
            </a:r>
            <a:r>
              <a:rPr lang="en-US" dirty="0">
                <a:latin typeface="inherit"/>
              </a:rPr>
              <a:t>(“Hi”)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print(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) # [1, 5, 8, 3, 'Hi']</a:t>
            </a:r>
          </a:p>
          <a:p>
            <a:pPr marL="457200" lvl="1" indent="0" fontAlgn="base">
              <a:buNone/>
            </a:pPr>
            <a:r>
              <a:rPr lang="en-US" dirty="0">
                <a:latin typeface="inherit"/>
              </a:rPr>
              <a:t>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&lt;list&gt;.remove(&lt;element&gt;): </a:t>
            </a:r>
            <a:r>
              <a:rPr lang="en-US" dirty="0">
                <a:latin typeface="inherit"/>
              </a:rPr>
              <a:t>remove first occurrence of element from list</a:t>
            </a:r>
          </a:p>
          <a:p>
            <a:pPr lvl="1" fontAlgn="base"/>
            <a:r>
              <a:rPr lang="en-US" dirty="0">
                <a:latin typeface="inherit"/>
              </a:rPr>
              <a:t>Ex: 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 = [1,5,8,3,'Hi',6,8]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list_int.remove</a:t>
            </a:r>
            <a:r>
              <a:rPr lang="en-US" dirty="0">
                <a:latin typeface="inherit"/>
              </a:rPr>
              <a:t>(8)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print(</a:t>
            </a:r>
            <a:r>
              <a:rPr lang="en-US" dirty="0" err="1">
                <a:latin typeface="inherit"/>
              </a:rPr>
              <a:t>list_int</a:t>
            </a:r>
            <a:r>
              <a:rPr lang="en-US" dirty="0">
                <a:latin typeface="inherit"/>
              </a:rPr>
              <a:t>) # [1, 5, 3, 'Hi’, 6, 8]</a:t>
            </a:r>
          </a:p>
          <a:p>
            <a:pPr marL="914400" lvl="2" indent="0" fontAlgn="base">
              <a:buNone/>
            </a:pPr>
            <a:endParaRPr lang="en-US" dirty="0">
              <a:latin typeface="inherit"/>
            </a:endParaRP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list()</a:t>
            </a:r>
            <a:r>
              <a:rPr lang="en-US" dirty="0">
                <a:latin typeface="inherit"/>
              </a:rPr>
              <a:t>: create empty list or convert </a:t>
            </a:r>
            <a:r>
              <a:rPr lang="en-US" dirty="0" err="1">
                <a:latin typeface="inherit"/>
              </a:rPr>
              <a:t>iterable</a:t>
            </a:r>
            <a:r>
              <a:rPr lang="en-US" dirty="0">
                <a:latin typeface="inherit"/>
              </a:rPr>
              <a:t> into a list</a:t>
            </a:r>
          </a:p>
          <a:p>
            <a:pPr lvl="1" fontAlgn="base"/>
            <a:r>
              <a:rPr lang="en-US" dirty="0">
                <a:latin typeface="inherit"/>
              </a:rPr>
              <a:t>Ex: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List_new</a:t>
            </a:r>
            <a:r>
              <a:rPr lang="en-US" dirty="0">
                <a:latin typeface="inherit"/>
              </a:rPr>
              <a:t> = list() #creates empty list</a:t>
            </a:r>
          </a:p>
          <a:p>
            <a:pPr marL="914400" lvl="2" indent="0" fontAlgn="base">
              <a:buNone/>
            </a:pPr>
            <a:r>
              <a:rPr lang="en-US" dirty="0" err="1">
                <a:latin typeface="inherit"/>
              </a:rPr>
              <a:t>List_str</a:t>
            </a:r>
            <a:r>
              <a:rPr lang="en-US" dirty="0">
                <a:latin typeface="inherit"/>
              </a:rPr>
              <a:t> = list(“Hello World”) #</a:t>
            </a:r>
            <a:r>
              <a:rPr lang="it-IT" dirty="0">
                <a:latin typeface="inherit"/>
              </a:rPr>
              <a:t> ['H', 'e', 'l', 'l', 'o', ' ', 'W', 'o', 'r', 'l', 'd’]</a:t>
            </a:r>
            <a:br>
              <a:rPr lang="en-US" dirty="0">
                <a:latin typeface="inherit"/>
              </a:rPr>
            </a:br>
            <a:endParaRPr lang="en-US" dirty="0">
              <a:latin typeface="inherit"/>
            </a:endParaRP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&lt;</a:t>
            </a:r>
            <a:r>
              <a:rPr lang="en-US" dirty="0" err="1">
                <a:solidFill>
                  <a:srgbClr val="7030A0"/>
                </a:solidFill>
                <a:latin typeface="inherit"/>
              </a:rPr>
              <a:t>list_to_be_copied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&gt;.copy():</a:t>
            </a:r>
            <a:r>
              <a:rPr lang="en-US" dirty="0">
                <a:latin typeface="inherit"/>
              </a:rPr>
              <a:t> </a:t>
            </a:r>
          </a:p>
          <a:p>
            <a:pPr lvl="1" fontAlgn="base"/>
            <a:r>
              <a:rPr lang="en-US" dirty="0">
                <a:latin typeface="inherit"/>
              </a:rPr>
              <a:t>A=B, if you make changes to A it’ll be reflected in B as well and vice versa. </a:t>
            </a:r>
          </a:p>
          <a:p>
            <a:pPr lvl="1" fontAlgn="base"/>
            <a:r>
              <a:rPr lang="en-US" dirty="0">
                <a:latin typeface="inherit"/>
              </a:rPr>
              <a:t>Use copy() to create separate copy of list</a:t>
            </a: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575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1.1 and 1.0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Combining conditionals:</a:t>
            </a:r>
          </a:p>
          <a:p>
            <a:pPr lvl="1" fontAlgn="base"/>
            <a:r>
              <a:rPr lang="en-US" dirty="0">
                <a:latin typeface="inherit"/>
              </a:rPr>
              <a:t>Nested if, </a:t>
            </a:r>
            <a:r>
              <a:rPr lang="en-US" dirty="0" err="1">
                <a:latin typeface="inherit"/>
              </a:rPr>
              <a:t>elif</a:t>
            </a:r>
            <a:r>
              <a:rPr lang="en-US" dirty="0">
                <a:latin typeface="inherit"/>
              </a:rPr>
              <a:t> and else</a:t>
            </a:r>
          </a:p>
          <a:p>
            <a:pPr lvl="1" fontAlgn="base"/>
            <a:r>
              <a:rPr lang="en-US" dirty="0">
                <a:latin typeface="inherit"/>
              </a:rPr>
              <a:t>Boolean operators: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or</a:t>
            </a:r>
            <a:r>
              <a:rPr lang="en-US" dirty="0">
                <a:latin typeface="inherit"/>
              </a:rPr>
              <a:t>,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and</a:t>
            </a:r>
            <a:r>
              <a:rPr lang="en-US" dirty="0">
                <a:latin typeface="inherit"/>
              </a:rPr>
              <a:t>,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 not</a:t>
            </a:r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51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1.1.2</a:t>
            </a:r>
            <a:endParaRPr lang="en-IN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1.1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22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nd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1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latin typeface="inherit"/>
              </a:rPr>
              <a:t>due date extended</a:t>
            </a:r>
            <a:r>
              <a:rPr lang="en-US" b="0" i="0" dirty="0">
                <a:effectLst/>
                <a:latin typeface="inherit"/>
              </a:rPr>
              <a:t> –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22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nd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 </a:t>
            </a:r>
            <a:r>
              <a:rPr lang="en-US" b="0" i="0" dirty="0">
                <a:solidFill>
                  <a:srgbClr val="FF0000"/>
                </a:solidFill>
                <a:effectLst/>
                <a:latin typeface="inherit"/>
              </a:rPr>
              <a:t>(Final Extension)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2</a:t>
            </a:r>
            <a:r>
              <a:rPr lang="en-US" b="0" i="0" dirty="0">
                <a:effectLst/>
                <a:latin typeface="inherit"/>
              </a:rPr>
              <a:t> is out.</a:t>
            </a:r>
            <a:endParaRPr lang="en-US" b="0" i="0" dirty="0">
              <a:solidFill>
                <a:srgbClr val="FF0000"/>
              </a:solidFill>
              <a:effectLst/>
              <a:latin typeface="inherit"/>
            </a:endParaRPr>
          </a:p>
          <a:p>
            <a:pPr fontAlgn="base"/>
            <a:r>
              <a:rPr lang="en-US" b="0" i="0" dirty="0">
                <a:effectLst/>
                <a:latin typeface="inherit"/>
              </a:rPr>
              <a:t>More </a:t>
            </a:r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2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 and are </a:t>
            </a:r>
            <a:r>
              <a:rPr lang="en-US" b="0" i="1" dirty="0">
                <a:effectLst/>
                <a:latin typeface="inherit"/>
              </a:rPr>
              <a:t>excellent</a:t>
            </a:r>
            <a:r>
              <a:rPr lang="en-US" b="0" i="0" dirty="0">
                <a:effectLst/>
                <a:latin typeface="inherit"/>
              </a:rPr>
              <a:t> review for the Final Exam.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158" y="1467852"/>
            <a:ext cx="11309684" cy="5390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for j in range(4, 9):    </a:t>
            </a:r>
          </a:p>
          <a:p>
            <a:pPr marL="0" indent="0">
              <a:buNone/>
            </a:pPr>
            <a:r>
              <a:rPr lang="en-US" dirty="0"/>
              <a:t>	print(str(j) + "1", end=" ")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41 51 61 71 81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for j in range(5, 9):    </a:t>
            </a:r>
          </a:p>
          <a:p>
            <a:pPr marL="0" indent="0">
              <a:buNone/>
            </a:pPr>
            <a:r>
              <a:rPr lang="en-US" dirty="0"/>
              <a:t>	print(str(j - 1) + 1, end=" ")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Problems 2-4 reference the function definition below.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partial_bubble</a:t>
            </a:r>
            <a:r>
              <a:rPr lang="en-US" dirty="0"/>
              <a:t>(L):    </a:t>
            </a:r>
          </a:p>
          <a:p>
            <a:pPr marL="0" indent="0">
              <a:buNone/>
            </a:pPr>
            <a:r>
              <a:rPr lang="en-US" dirty="0"/>
              <a:t>	if L[0] &gt; L[1]:        </a:t>
            </a:r>
          </a:p>
          <a:p>
            <a:pPr marL="0" indent="0">
              <a:buNone/>
            </a:pPr>
            <a:r>
              <a:rPr lang="en-US" dirty="0"/>
              <a:t>		t = L[0]        </a:t>
            </a:r>
          </a:p>
          <a:p>
            <a:pPr marL="0" indent="0">
              <a:buNone/>
            </a:pPr>
            <a:r>
              <a:rPr lang="en-US" dirty="0"/>
              <a:t>		L[0] = L[1]        </a:t>
            </a:r>
          </a:p>
          <a:p>
            <a:pPr marL="0" indent="0">
              <a:buNone/>
            </a:pPr>
            <a:r>
              <a:rPr lang="en-US" dirty="0"/>
              <a:t>		L[1] = t    </a:t>
            </a:r>
          </a:p>
          <a:p>
            <a:pPr marL="0" indent="0">
              <a:buNone/>
            </a:pPr>
            <a:r>
              <a:rPr lang="en-US" dirty="0"/>
              <a:t>	print(L)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 err="1"/>
              <a:t>partial_bubble</a:t>
            </a:r>
            <a:r>
              <a:rPr lang="en-US" dirty="0"/>
              <a:t>([4, 3, 5])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[3, 4, 5]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10695317" cy="5582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Problems 2-4 reference the function definition below.</a:t>
            </a:r>
          </a:p>
          <a:p>
            <a:pPr marL="0" indent="0">
              <a:buNone/>
            </a:pPr>
            <a:r>
              <a:rPr lang="en-US" sz="1600" dirty="0"/>
              <a:t>def </a:t>
            </a:r>
            <a:r>
              <a:rPr lang="en-US" sz="1600" dirty="0" err="1"/>
              <a:t>partial_bubble</a:t>
            </a:r>
            <a:r>
              <a:rPr lang="en-US" sz="1600" dirty="0"/>
              <a:t>(L):    </a:t>
            </a:r>
          </a:p>
          <a:p>
            <a:pPr marL="0" indent="0">
              <a:buNone/>
            </a:pPr>
            <a:r>
              <a:rPr lang="en-US" sz="1600" dirty="0"/>
              <a:t>	if L[0] &gt; L[1]:        </a:t>
            </a:r>
          </a:p>
          <a:p>
            <a:pPr marL="0" indent="0">
              <a:buNone/>
            </a:pPr>
            <a:r>
              <a:rPr lang="en-US" sz="1600" dirty="0"/>
              <a:t>		t = L[0]        </a:t>
            </a:r>
          </a:p>
          <a:p>
            <a:pPr marL="0" indent="0">
              <a:buNone/>
            </a:pPr>
            <a:r>
              <a:rPr lang="en-US" sz="1600" dirty="0"/>
              <a:t>		L[0] = L[1]        </a:t>
            </a:r>
          </a:p>
          <a:p>
            <a:pPr marL="0" indent="0">
              <a:buNone/>
            </a:pPr>
            <a:r>
              <a:rPr lang="en-US" sz="1600" dirty="0"/>
              <a:t>		L[1] = t    </a:t>
            </a:r>
          </a:p>
          <a:p>
            <a:pPr marL="0" indent="0">
              <a:buNone/>
            </a:pPr>
            <a:r>
              <a:rPr lang="en-US" sz="1600" dirty="0"/>
              <a:t>	print(L)</a:t>
            </a:r>
            <a:endParaRPr lang="en-US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1600" dirty="0"/>
              <a:t>Modify Line 2 of the `</a:t>
            </a:r>
            <a:r>
              <a:rPr lang="en-US" sz="1600" dirty="0" err="1"/>
              <a:t>partial_bubble</a:t>
            </a:r>
            <a:r>
              <a:rPr lang="en-US" sz="1600" dirty="0"/>
              <a:t>` function so that the following program:</a:t>
            </a:r>
          </a:p>
          <a:p>
            <a:pPr marL="0" indent="0">
              <a:buNone/>
            </a:pPr>
            <a:r>
              <a:rPr lang="en-US" sz="1600" dirty="0" err="1"/>
              <a:t>partial_bubble</a:t>
            </a:r>
            <a:r>
              <a:rPr lang="en-US" sz="1600" dirty="0"/>
              <a:t>([6, 7, 8])</a:t>
            </a:r>
          </a:p>
          <a:p>
            <a:pPr marL="0" indent="0">
              <a:buNone/>
            </a:pPr>
            <a:r>
              <a:rPr lang="en-US" sz="1600" dirty="0" err="1"/>
              <a:t>partial_bubble</a:t>
            </a:r>
            <a:r>
              <a:rPr lang="en-US" sz="1600" dirty="0"/>
              <a:t>([10, 4, 3])</a:t>
            </a:r>
          </a:p>
          <a:p>
            <a:pPr marL="0" indent="0">
              <a:buNone/>
            </a:pPr>
            <a:r>
              <a:rPr lang="en-US" sz="1600" dirty="0"/>
              <a:t>produces this output:</a:t>
            </a:r>
          </a:p>
          <a:p>
            <a:pPr marL="0" indent="0">
              <a:buNone/>
            </a:pPr>
            <a:r>
              <a:rPr lang="en-US" sz="1600" dirty="0"/>
              <a:t>[7, 6, 8]</a:t>
            </a:r>
          </a:p>
          <a:p>
            <a:pPr marL="0" indent="0">
              <a:buNone/>
            </a:pPr>
            <a:r>
              <a:rPr lang="en-US" sz="1600" dirty="0"/>
              <a:t>[10, 4, 3]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</a:rPr>
              <a:t>if L[0] &lt; L[1]:</a:t>
            </a: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5995737" cy="55821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/>
              <a:t>Problems 2-4 reference the function definition below.</a:t>
            </a:r>
          </a:p>
          <a:p>
            <a:pPr marL="0" indent="0">
              <a:buNone/>
            </a:pPr>
            <a:r>
              <a:rPr lang="en-US" sz="1600" dirty="0"/>
              <a:t>def </a:t>
            </a:r>
            <a:r>
              <a:rPr lang="en-US" sz="1600" dirty="0" err="1"/>
              <a:t>partial_bubble</a:t>
            </a:r>
            <a:r>
              <a:rPr lang="en-US" sz="1600" dirty="0"/>
              <a:t>(L):    </a:t>
            </a:r>
          </a:p>
          <a:p>
            <a:pPr marL="0" indent="0">
              <a:buNone/>
            </a:pPr>
            <a:r>
              <a:rPr lang="en-US" sz="1600" dirty="0"/>
              <a:t>	if L[0] &gt; L[1]:        </a:t>
            </a:r>
          </a:p>
          <a:p>
            <a:pPr marL="0" indent="0">
              <a:buNone/>
            </a:pPr>
            <a:r>
              <a:rPr lang="en-US" sz="1600" dirty="0"/>
              <a:t>		t = L[0]        </a:t>
            </a:r>
          </a:p>
          <a:p>
            <a:pPr marL="0" indent="0">
              <a:buNone/>
            </a:pPr>
            <a:r>
              <a:rPr lang="en-US" sz="1600" dirty="0"/>
              <a:t>		L[0] = L[1]        </a:t>
            </a:r>
          </a:p>
          <a:p>
            <a:pPr marL="0" indent="0">
              <a:buNone/>
            </a:pPr>
            <a:r>
              <a:rPr lang="en-US" sz="1600" dirty="0"/>
              <a:t>		L[1] = t    </a:t>
            </a:r>
          </a:p>
          <a:p>
            <a:pPr marL="0" indent="0">
              <a:buNone/>
            </a:pPr>
            <a:r>
              <a:rPr lang="en-US" sz="1600" dirty="0"/>
              <a:t>	print(L)</a:t>
            </a:r>
            <a:endParaRPr lang="en-US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</a:rPr>
              <a:t>Problem 4</a:t>
            </a:r>
          </a:p>
          <a:p>
            <a:pPr marL="0" indent="0">
              <a:buNone/>
            </a:pPr>
            <a:r>
              <a:rPr lang="en-US" sz="1600" dirty="0"/>
              <a:t>Modify the `</a:t>
            </a:r>
            <a:r>
              <a:rPr lang="en-US" sz="1600" dirty="0" err="1"/>
              <a:t>partial_bubble</a:t>
            </a:r>
            <a:r>
              <a:rPr lang="en-US" sz="1600" dirty="0"/>
              <a:t>` function so that the following program:</a:t>
            </a:r>
          </a:p>
          <a:p>
            <a:pPr marL="0" indent="0">
              <a:buNone/>
            </a:pPr>
            <a:r>
              <a:rPr lang="en-US" sz="1600" dirty="0" err="1"/>
              <a:t>partial_bubble</a:t>
            </a:r>
            <a:r>
              <a:rPr lang="en-US" sz="1600" dirty="0"/>
              <a:t>([6, 7, 8])</a:t>
            </a:r>
          </a:p>
          <a:p>
            <a:pPr marL="0" indent="0">
              <a:buNone/>
            </a:pPr>
            <a:r>
              <a:rPr lang="en-US" sz="1600" dirty="0" err="1"/>
              <a:t>partial_bubble</a:t>
            </a:r>
            <a:r>
              <a:rPr lang="en-US" sz="1600" dirty="0"/>
              <a:t>([10, 4, 3])</a:t>
            </a:r>
          </a:p>
          <a:p>
            <a:pPr marL="0" indent="0">
              <a:buNone/>
            </a:pPr>
            <a:r>
              <a:rPr lang="en-US" sz="1600" dirty="0" err="1"/>
              <a:t>partial_bubble</a:t>
            </a:r>
            <a:r>
              <a:rPr lang="en-US" sz="1600" dirty="0"/>
              <a:t>([10, 9, 6, 5])</a:t>
            </a:r>
          </a:p>
          <a:p>
            <a:pPr marL="0" indent="0">
              <a:buNone/>
            </a:pPr>
            <a:r>
              <a:rPr lang="en-US" sz="1600" dirty="0"/>
              <a:t>produces this output:</a:t>
            </a:r>
          </a:p>
          <a:p>
            <a:pPr marL="0" indent="0">
              <a:buNone/>
            </a:pPr>
            <a:r>
              <a:rPr lang="en-US" sz="1600" dirty="0"/>
              <a:t>[6, 7, 8]</a:t>
            </a:r>
          </a:p>
          <a:p>
            <a:pPr marL="0" indent="0">
              <a:buNone/>
            </a:pPr>
            <a:r>
              <a:rPr lang="en-US" sz="1600" dirty="0"/>
              <a:t>[10, 3, 4]</a:t>
            </a:r>
          </a:p>
          <a:p>
            <a:pPr marL="0" indent="0">
              <a:buNone/>
            </a:pPr>
            <a:r>
              <a:rPr lang="en-US" sz="1600" dirty="0"/>
              <a:t>[10, 9, 5, 6]</a:t>
            </a:r>
          </a:p>
          <a:p>
            <a:pPr marL="0" indent="0">
              <a:buNone/>
            </a:pPr>
            <a:r>
              <a:rPr lang="en-US" sz="1600" dirty="0"/>
              <a:t>*Do not use* `if L == [6, 7, 8]:` *or similar to "hard code" a solution.*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C4662-233D-A422-1AC3-846647A90711}"/>
              </a:ext>
            </a:extLst>
          </p:cNvPr>
          <p:cNvSpPr txBox="1"/>
          <p:nvPr/>
        </p:nvSpPr>
        <p:spPr>
          <a:xfrm>
            <a:off x="7218948" y="1155032"/>
            <a:ext cx="47324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partial_bubble</a:t>
            </a:r>
            <a:r>
              <a:rPr lang="en-US" dirty="0">
                <a:solidFill>
                  <a:schemeClr val="accent1"/>
                </a:solidFill>
              </a:rPr>
              <a:t>(L):    </a:t>
            </a:r>
          </a:p>
          <a:p>
            <a:r>
              <a:rPr lang="en-US" dirty="0">
                <a:solidFill>
                  <a:schemeClr val="accent1"/>
                </a:solidFill>
              </a:rPr>
              <a:t>	if L[-2] &gt; L[-1]: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t = L[-1]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L[-1] = L[-2]        </a:t>
            </a:r>
          </a:p>
          <a:p>
            <a:r>
              <a:rPr lang="en-US" dirty="0">
                <a:solidFill>
                  <a:schemeClr val="accent1"/>
                </a:solidFill>
              </a:rPr>
              <a:t>		L[-2] = t    </a:t>
            </a:r>
          </a:p>
          <a:p>
            <a:r>
              <a:rPr lang="en-US" dirty="0">
                <a:solidFill>
                  <a:schemeClr val="accent1"/>
                </a:solidFill>
              </a:rPr>
              <a:t>	print(L)</a:t>
            </a:r>
          </a:p>
          <a:p>
            <a:r>
              <a:rPr lang="en-US" dirty="0">
                <a:solidFill>
                  <a:schemeClr val="accent1"/>
                </a:solidFill>
              </a:rPr>
              <a:t>(or similar)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768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for j in range(5, 9):    </a:t>
            </a:r>
          </a:p>
          <a:p>
            <a:pPr marL="0" indent="0">
              <a:buNone/>
            </a:pPr>
            <a:r>
              <a:rPr lang="en-US" dirty="0"/>
              <a:t>	print(str(j) + 1, end=" ")</a:t>
            </a:r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/>
              <a:t>for j in range(4, 9):    </a:t>
            </a:r>
          </a:p>
          <a:p>
            <a:pPr marL="0" indent="0">
              <a:buNone/>
            </a:pPr>
            <a:r>
              <a:rPr lang="en-US" dirty="0"/>
              <a:t>	print(str(j + 1) + "1", end=" ")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51 61 71 81 91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1484</Words>
  <Application>Microsoft Office PowerPoint</Application>
  <PresentationFormat>Widescreen</PresentationFormat>
  <Paragraphs>204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inherit</vt:lpstr>
      <vt:lpstr>Office Theme</vt:lpstr>
      <vt:lpstr>Lab 7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Quiz Review – Version 2</vt:lpstr>
      <vt:lpstr>Module 1.1 and 1.0 Review</vt:lpstr>
      <vt:lpstr>Module 1.1 and 1.0 Review</vt:lpstr>
      <vt:lpstr>Module 1.1 and 1.0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9</cp:revision>
  <dcterms:created xsi:type="dcterms:W3CDTF">2023-09-06T19:08:53Z</dcterms:created>
  <dcterms:modified xsi:type="dcterms:W3CDTF">2023-10-18T17:58:29Z</dcterms:modified>
</cp:coreProperties>
</file>